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60" r:id="rId5"/>
    <p:sldId id="259" r:id="rId6"/>
    <p:sldId id="262" r:id="rId7"/>
  </p:sldIdLst>
  <p:sldSz cx="12192000" cy="6858000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5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4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6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9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3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5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1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1AFF-020C-4E7A-AC7A-0A950AA1E361}" type="datetimeFigureOut">
              <a:rPr lang="en-US" smtClean="0"/>
              <a:t>7/11/2014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1296-AB33-461B-8F60-AD4268379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0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0793" y="1177871"/>
            <a:ext cx="845154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4 BALL GYRO</a:t>
            </a:r>
          </a:p>
          <a:p>
            <a:pPr algn="ctr"/>
            <a:r>
              <a:rPr lang="en-US" sz="4400" b="1" dirty="0" smtClean="0"/>
              <a:t>TORQUE &amp; ANGULAR MOMENTUM</a:t>
            </a:r>
          </a:p>
          <a:p>
            <a:pPr algn="ctr"/>
            <a:r>
              <a:rPr lang="en-US" sz="4400" b="1" dirty="0" smtClean="0"/>
              <a:t>MOTORCYCLE COUNTER-STEERING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87118" y="3750590"/>
            <a:ext cx="4600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J. Ronald </a:t>
            </a:r>
            <a:r>
              <a:rPr lang="en-US" sz="3600" b="1" dirty="0" err="1" smtClean="0"/>
              <a:t>Galli</a:t>
            </a:r>
            <a:endParaRPr lang="en-US" sz="3600" b="1" dirty="0" smtClean="0"/>
          </a:p>
          <a:p>
            <a:pPr algn="ctr"/>
            <a:r>
              <a:rPr lang="en-US" sz="3600" b="1" dirty="0" smtClean="0"/>
              <a:t>Weber State University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6069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01412"/>
            <a:ext cx="6035040" cy="7810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0080" y="414693"/>
            <a:ext cx="6459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4 BALL GYRO – SIMPLE EXPLANATION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9736" y="1579126"/>
            <a:ext cx="75359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masses behave as a spinning wheel with initial motion as shown, in the </a:t>
            </a:r>
            <a:r>
              <a:rPr lang="en-US" sz="2000" b="1" dirty="0" err="1" smtClean="0"/>
              <a:t>xy</a:t>
            </a:r>
            <a:r>
              <a:rPr lang="en-US" sz="2000" b="1" dirty="0" smtClean="0"/>
              <a:t> plane.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Next, the left hand pushes out away from the body (x direction) and the right hand pulls back toward the body.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Ball 1 is forced down as it moves left, toward the vertical </a:t>
            </a:r>
            <a:r>
              <a:rPr lang="en-US" sz="2000" b="1" dirty="0" err="1" smtClean="0"/>
              <a:t>yz</a:t>
            </a:r>
            <a:r>
              <a:rPr lang="en-US" sz="2000" b="1" dirty="0" smtClean="0"/>
              <a:t> plane.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This forces the left grip to move left and downward.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Similarly, the right grip is forced to move right and upward as ball 3 is forced up while moving right, toward the vertical </a:t>
            </a:r>
            <a:r>
              <a:rPr lang="en-US" sz="2000" b="1" dirty="0" err="1" smtClean="0"/>
              <a:t>yz</a:t>
            </a:r>
            <a:r>
              <a:rPr lang="en-US" sz="2000" b="1" dirty="0" smtClean="0"/>
              <a:t> plane.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Thus an initial torque about the y axis causes a twist about the x axis.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91742" y="4745412"/>
            <a:ext cx="404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Z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43780" y="4945020"/>
            <a:ext cx="3371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62879" y="5376642"/>
            <a:ext cx="35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X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59938" y="1151194"/>
            <a:ext cx="780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PUSH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6370" y="2782210"/>
            <a:ext cx="654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5"/>
                </a:solidFill>
              </a:rPr>
              <a:t>PULL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0380" y="1947454"/>
            <a:ext cx="308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</a:t>
            </a:r>
            <a:endParaRPr lang="en-US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50124" y="159920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078697" y="185483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096370" y="233419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935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80" y="395676"/>
            <a:ext cx="748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MOTORCYCLE TURN – SIMPLE EXPLANATION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860900"/>
            <a:ext cx="5338402" cy="71982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500" y="1394460"/>
            <a:ext cx="76695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Think of the front wheel of a motorcycle as consisting of 4 heavy balls attached to 4 strong “massless” rods and rolling, as shown, on a smooth “massless” rim.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Ball 1 spins to the top position while being forced to the left (negative x direction) by a push forward on the left handlebar, or a pull backward on the right handlebar.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This causes the wheel and the motorcycle to tilt downward to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Now that the wheel and motorcycle are leaning to the left, a gravitation torque will turn the wheel to make a left turn.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This is like hanging the wheel (or 4 Ball Gyro) from a rope at the end of the right grip. 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7170" y="4976216"/>
            <a:ext cx="3783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CONCLUSION:  Pushing forward on the left grip or pulling back on the right grip will cause the two wheel motorcycle, at highway speeds, to turn </a:t>
            </a:r>
            <a:r>
              <a:rPr lang="en-US" b="1" u="sng" dirty="0" smtClean="0"/>
              <a:t>TO THE LEFT!  </a:t>
            </a:r>
            <a:r>
              <a:rPr lang="en-US" b="1" dirty="0" smtClean="0"/>
              <a:t>WOW!!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28850" y="4057144"/>
            <a:ext cx="480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X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48815" y="3717310"/>
            <a:ext cx="339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Y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8773" y="3471981"/>
            <a:ext cx="371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Z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72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67" y="834000"/>
            <a:ext cx="6585058" cy="3704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4267" y="4662082"/>
            <a:ext cx="68474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Copper pipe construction on bicycle axle hub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Four arms, each 10 inches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Four balls – copper cups, each filled with one pound of lead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Steel handles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Total weight 7 pounds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5935" y="186794"/>
            <a:ext cx="2102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 BALL GYRO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30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0623" y="-2150701"/>
            <a:ext cx="7233482" cy="110192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70522" y="75084"/>
            <a:ext cx="3673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MOMENTS OF INERTIA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30655" y="701005"/>
            <a:ext cx="1627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4 BALL GYRO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9884" y="701645"/>
            <a:ext cx="2092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WHEEL RADIUS 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62750" y="2342589"/>
            <a:ext cx="3363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SPECIAL POSITIONS ON X AND Y AXES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99165" y="5069979"/>
            <a:ext cx="4307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GENERAL POSITIONS  - 90 degree separation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59253" y="3072348"/>
            <a:ext cx="58996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Thus the Moments of Inertia about the three principal axes are essentially the same for the 4 ball gyro as for the wheel of the same rim mass and radius. </a:t>
            </a:r>
            <a:r>
              <a:rPr lang="en-US" sz="2000" b="1" dirty="0" smtClean="0"/>
              <a:t> Therefore </a:t>
            </a:r>
            <a:r>
              <a:rPr lang="en-US" sz="2000" b="1" dirty="0" smtClean="0"/>
              <a:t>the equation </a:t>
            </a:r>
            <a:r>
              <a:rPr lang="el-GR" sz="2400" b="1" dirty="0" smtClean="0"/>
              <a:t>τ</a:t>
            </a:r>
            <a:r>
              <a:rPr lang="en-US" sz="2000" b="1" dirty="0" smtClean="0"/>
              <a:t> = </a:t>
            </a:r>
            <a:r>
              <a:rPr lang="en-US" sz="2000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I    </a:t>
            </a:r>
            <a:r>
              <a:rPr lang="en-US" sz="2000" b="1" dirty="0" smtClean="0"/>
              <a:t>will give the same	      dynamical result for the same torque applied under the same conditions.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This would also be the same for a wheel with 4 additional masses attached to the rim. However </a:t>
            </a:r>
            <a:r>
              <a:rPr lang="en-US" sz="2000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sz="2000" b="1" dirty="0" smtClean="0">
                <a:cs typeface="Iskoola Pota" panose="020B0502040204020203" pitchFamily="34" charset="0"/>
              </a:rPr>
              <a:t>x</a:t>
            </a:r>
            <a:r>
              <a:rPr lang="en-US" sz="2000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, </a:t>
            </a:r>
            <a:r>
              <a:rPr lang="en-US" sz="2000" b="1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sz="2000" b="1" dirty="0" err="1" smtClean="0">
                <a:cs typeface="Iskoola Pota" panose="020B0502040204020203" pitchFamily="34" charset="0"/>
              </a:rPr>
              <a:t>y</a:t>
            </a:r>
            <a:r>
              <a:rPr lang="en-US" sz="2000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, </a:t>
            </a:r>
            <a:r>
              <a:rPr lang="en-US" sz="2000" b="1" dirty="0" smtClean="0">
                <a:latin typeface="Calibri" panose="020F0502020204030204" pitchFamily="34" charset="0"/>
                <a:cs typeface="Iskoola Pota" panose="020B0502040204020203" pitchFamily="34" charset="0"/>
              </a:rPr>
              <a:t>and</a:t>
            </a:r>
            <a:r>
              <a:rPr lang="en-US" sz="2000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r>
              <a:rPr lang="en-US" sz="2000" b="1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sz="2000" b="1" dirty="0" err="1" smtClean="0">
                <a:cs typeface="Iskoola Pota" panose="020B0502040204020203" pitchFamily="34" charset="0"/>
              </a:rPr>
              <a:t>z</a:t>
            </a:r>
            <a:r>
              <a:rPr lang="en-US" sz="2000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r>
              <a:rPr lang="en-US" sz="2000" b="1" dirty="0" smtClean="0"/>
              <a:t>would then each be increased accordingly (doubled for example, if all masses are as given herein).            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52790" y="2617808"/>
            <a:ext cx="317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err="1" smtClean="0"/>
              <a:t>z</a:t>
            </a:r>
            <a:r>
              <a:rPr lang="en-US" b="1" dirty="0" smtClean="0"/>
              <a:t> = 4MR²     </a:t>
            </a:r>
            <a:r>
              <a:rPr lang="en-US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smtClean="0"/>
              <a:t>x = </a:t>
            </a:r>
            <a:r>
              <a:rPr lang="en-US" b="1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err="1" smtClean="0"/>
              <a:t>y</a:t>
            </a:r>
            <a:r>
              <a:rPr lang="en-US" b="1" dirty="0" smtClean="0"/>
              <a:t> = 2MR²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96630" y="5361978"/>
            <a:ext cx="3037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smtClean="0">
                <a:cs typeface="Iskoola Pota" panose="020B0502040204020203" pitchFamily="34" charset="0"/>
              </a:rPr>
              <a:t>x = 2My₁² + 2My₂²     y₂ = x₁</a:t>
            </a:r>
          </a:p>
          <a:p>
            <a:r>
              <a:rPr lang="en-US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smtClean="0">
                <a:cs typeface="Iskoola Pota" panose="020B0502040204020203" pitchFamily="34" charset="0"/>
              </a:rPr>
              <a:t>x = 2M(x₁² + y₁²) = 2MR²</a:t>
            </a:r>
          </a:p>
          <a:p>
            <a:r>
              <a:rPr lang="en-US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smtClean="0">
                <a:cs typeface="Iskoola Pota" panose="020B0502040204020203" pitchFamily="34" charset="0"/>
              </a:rPr>
              <a:t>x =</a:t>
            </a:r>
            <a:r>
              <a:rPr lang="en-US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r>
              <a:rPr lang="en-US" b="1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err="1" smtClean="0">
                <a:cs typeface="Iskoola Pota" panose="020B0502040204020203" pitchFamily="34" charset="0"/>
              </a:rPr>
              <a:t>y</a:t>
            </a:r>
            <a:r>
              <a:rPr lang="en-US" b="1" dirty="0" smtClean="0">
                <a:cs typeface="Iskoola Pota" panose="020B0502040204020203" pitchFamily="34" charset="0"/>
              </a:rPr>
              <a:t> = 2MR²  </a:t>
            </a:r>
            <a:r>
              <a:rPr lang="en-US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   </a:t>
            </a:r>
            <a:r>
              <a:rPr lang="en-US" b="1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err="1" smtClean="0">
                <a:cs typeface="Iskoola Pota" panose="020B0502040204020203" pitchFamily="34" charset="0"/>
              </a:rPr>
              <a:t>z</a:t>
            </a:r>
            <a:r>
              <a:rPr lang="en-US" b="1" dirty="0" smtClean="0">
                <a:cs typeface="Iskoola Pota" panose="020B0502040204020203" pitchFamily="34" charset="0"/>
              </a:rPr>
              <a:t> = 4MR²</a:t>
            </a:r>
            <a:endParaRPr lang="en-US" b="1" dirty="0">
              <a:cs typeface="Iskoola Pot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122" y="6194654"/>
            <a:ext cx="1671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 is out of page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07315" y="2373522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err="1" smtClean="0"/>
              <a:t>z</a:t>
            </a:r>
            <a:r>
              <a:rPr lang="en-US" b="1" dirty="0" smtClean="0"/>
              <a:t> = 4MR²     </a:t>
            </a:r>
            <a:r>
              <a:rPr lang="en-US" b="1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err="1" smtClean="0"/>
              <a:t>z</a:t>
            </a:r>
            <a:r>
              <a:rPr lang="en-US" b="1" dirty="0" smtClean="0"/>
              <a:t> = </a:t>
            </a:r>
            <a:r>
              <a:rPr lang="en-US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smtClean="0"/>
              <a:t>x + </a:t>
            </a:r>
            <a:r>
              <a:rPr lang="en-US" b="1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err="1" smtClean="0"/>
              <a:t>y</a:t>
            </a:r>
            <a:endParaRPr lang="en-US" b="1" dirty="0" smtClean="0"/>
          </a:p>
          <a:p>
            <a:r>
              <a:rPr lang="en-US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smtClean="0"/>
              <a:t>x = </a:t>
            </a:r>
            <a:r>
              <a:rPr lang="en-US" b="1" dirty="0" err="1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err="1" smtClean="0"/>
              <a:t>y</a:t>
            </a:r>
            <a:r>
              <a:rPr lang="en-US" b="1" dirty="0" smtClean="0"/>
              <a:t> = </a:t>
            </a:r>
            <a:r>
              <a:rPr lang="en-US" b="1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I</a:t>
            </a:r>
            <a:r>
              <a:rPr lang="en-US" b="1" dirty="0" smtClean="0"/>
              <a:t>z⁄2 = 2MR²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83775" y="870127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57978" y="1317289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51648" y="171812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62035" y="125427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64656" y="1913726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82822" y="188065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88213" y="154439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814992" y="2110867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21794" y="2897317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43357" y="35996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y₁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92924" y="3405442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78013" y="476052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57978" y="4409777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x₁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058656" y="38711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02422" y="3545194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21670" y="4452965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477604" y="4214447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x₂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477604" y="354519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y₂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08314" y="3050173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72206" y="88494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087254" y="129884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423361" y="172906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19165" y="209839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4M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234089" y="3991300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902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6028" y="4336143"/>
            <a:ext cx="178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REFERENCES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60659" y="5083558"/>
            <a:ext cx="1084938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Ernest F. Barker, “Elementary Analysis of the Gyroscope”, Am. J. Phys. </a:t>
            </a:r>
            <a:r>
              <a:rPr lang="en-US" sz="2000" b="1" dirty="0" smtClean="0"/>
              <a:t>28</a:t>
            </a:r>
            <a:r>
              <a:rPr lang="en-US" b="1" dirty="0" smtClean="0"/>
              <a:t>, 808-810 (1960)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Harvey Kaplan and Andrew Hirsch, “Gyroscopic Motion: Show Me the Forces!” Phys. Teach. </a:t>
            </a:r>
            <a:r>
              <a:rPr lang="en-US" sz="2000" b="1" dirty="0" smtClean="0"/>
              <a:t>52</a:t>
            </a:r>
            <a:r>
              <a:rPr lang="en-US" b="1" dirty="0" smtClean="0"/>
              <a:t>, 30-33 (2014)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 demonstration wheel with 4 masses added is available from www.pasco.com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37439" y="307603"/>
            <a:ext cx="2284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FURTHER NOTES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0659" y="781355"/>
            <a:ext cx="108382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 Kinds of Force</a:t>
            </a: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Force of propulsion (forward or backward) – along the line of motion (motion speeds up or slows down)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Force of deflection for moving object – perpendicular to motion.  Changes </a:t>
            </a:r>
            <a:r>
              <a:rPr lang="en-US" b="1" u="sng" dirty="0" smtClean="0"/>
              <a:t>direction</a:t>
            </a:r>
            <a:r>
              <a:rPr lang="en-US" b="1" dirty="0" smtClean="0"/>
              <a:t> of motion.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0659" y="2416674"/>
            <a:ext cx="109176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Two Kinds of Torque (Twisting Force)</a:t>
            </a: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Torque of propulsion (forward or backward) – in the direction of spin (rotation speeds up or slows down)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Torque of deflection for spinning object – perpendicular to spin axis.  Changes </a:t>
            </a:r>
            <a:r>
              <a:rPr lang="en-US" b="1" u="sng" dirty="0" smtClean="0"/>
              <a:t>direction</a:t>
            </a:r>
            <a:r>
              <a:rPr lang="en-US" b="1" dirty="0" smtClean="0"/>
              <a:t> of spin axis.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972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665</Words>
  <Application>Microsoft Office PowerPoint</Application>
  <PresentationFormat>Custom</PresentationFormat>
  <Paragraphs>103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BALL GYRO-SIMPLE EXPLANATION      J. R. GALLI</dc:title>
  <dc:creator>Cheryl</dc:creator>
  <cp:lastModifiedBy>jrgalli</cp:lastModifiedBy>
  <cp:revision>87</cp:revision>
  <cp:lastPrinted>2014-06-13T15:54:51Z</cp:lastPrinted>
  <dcterms:created xsi:type="dcterms:W3CDTF">2014-05-17T02:08:45Z</dcterms:created>
  <dcterms:modified xsi:type="dcterms:W3CDTF">2014-07-11T18:38:06Z</dcterms:modified>
</cp:coreProperties>
</file>